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469" r:id="rId3"/>
    <p:sldId id="397" r:id="rId4"/>
    <p:sldId id="485" r:id="rId5"/>
    <p:sldId id="486" r:id="rId6"/>
    <p:sldId id="487" r:id="rId7"/>
    <p:sldId id="488" r:id="rId8"/>
    <p:sldId id="489" r:id="rId9"/>
    <p:sldId id="490" r:id="rId10"/>
    <p:sldId id="492" r:id="rId11"/>
    <p:sldId id="491" r:id="rId12"/>
    <p:sldId id="477" r:id="rId13"/>
    <p:sldId id="483" r:id="rId14"/>
    <p:sldId id="478" r:id="rId15"/>
    <p:sldId id="484" r:id="rId16"/>
    <p:sldId id="305" r:id="rId17"/>
    <p:sldId id="470" r:id="rId18"/>
    <p:sldId id="471" r:id="rId19"/>
    <p:sldId id="33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3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55113294324447"/>
          <c:y val="3.1918741327732814E-2"/>
          <c:w val="0.85253755207204607"/>
          <c:h val="0.87537159515337803"/>
        </c:manualLayout>
      </c:layout>
      <c:lineChart>
        <c:grouping val="standard"/>
        <c:varyColors val="0"/>
        <c:ser>
          <c:idx val="0"/>
          <c:order val="0"/>
          <c:tx>
            <c:v>Over 40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'Ark1'!$B$2:$B$52</c:f>
              <c:numCache>
                <c:formatCode>General</c:formatCode>
                <c:ptCount val="51"/>
                <c:pt idx="0">
                  <c:v>1963459</c:v>
                </c:pt>
                <c:pt idx="1">
                  <c:v>1984841</c:v>
                </c:pt>
                <c:pt idx="2">
                  <c:v>2005761</c:v>
                </c:pt>
                <c:pt idx="3">
                  <c:v>2027796</c:v>
                </c:pt>
                <c:pt idx="4">
                  <c:v>2051455</c:v>
                </c:pt>
                <c:pt idx="5">
                  <c:v>2078356</c:v>
                </c:pt>
                <c:pt idx="6">
                  <c:v>2108938</c:v>
                </c:pt>
                <c:pt idx="7">
                  <c:v>2141683</c:v>
                </c:pt>
                <c:pt idx="8">
                  <c:v>2177745</c:v>
                </c:pt>
                <c:pt idx="9">
                  <c:v>2214825</c:v>
                </c:pt>
                <c:pt idx="10">
                  <c:v>2253467</c:v>
                </c:pt>
                <c:pt idx="11">
                  <c:v>2292880</c:v>
                </c:pt>
                <c:pt idx="12">
                  <c:v>2332521</c:v>
                </c:pt>
                <c:pt idx="13">
                  <c:v>2371825</c:v>
                </c:pt>
                <c:pt idx="14">
                  <c:v>2410225</c:v>
                </c:pt>
                <c:pt idx="15">
                  <c:v>2447999</c:v>
                </c:pt>
                <c:pt idx="16">
                  <c:v>2483659</c:v>
                </c:pt>
                <c:pt idx="17">
                  <c:v>2515489</c:v>
                </c:pt>
                <c:pt idx="18">
                  <c:v>2545080</c:v>
                </c:pt>
                <c:pt idx="19">
                  <c:v>2573722</c:v>
                </c:pt>
                <c:pt idx="20">
                  <c:v>2606501</c:v>
                </c:pt>
                <c:pt idx="21">
                  <c:v>2637968</c:v>
                </c:pt>
                <c:pt idx="22">
                  <c:v>2669414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B5-465F-BAE6-DD143F43C489}"/>
            </c:ext>
          </c:extLst>
        </c:ser>
        <c:ser>
          <c:idx val="1"/>
          <c:order val="1"/>
          <c:tx>
            <c:v>Under 40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'Ark1'!$A$2:$A$52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'Ark1'!$H$2:$H$52</c:f>
              <c:numCache>
                <c:formatCode>General</c:formatCode>
                <c:ptCount val="51"/>
                <c:pt idx="0">
                  <c:v>2515038</c:v>
                </c:pt>
                <c:pt idx="1">
                  <c:v>2518595</c:v>
                </c:pt>
                <c:pt idx="2">
                  <c:v>2518305</c:v>
                </c:pt>
                <c:pt idx="3">
                  <c:v>2524456</c:v>
                </c:pt>
                <c:pt idx="4">
                  <c:v>2526002</c:v>
                </c:pt>
                <c:pt idx="5">
                  <c:v>2528007</c:v>
                </c:pt>
                <c:pt idx="6">
                  <c:v>2531281</c:v>
                </c:pt>
                <c:pt idx="7">
                  <c:v>2539451</c:v>
                </c:pt>
                <c:pt idx="8">
                  <c:v>2559426</c:v>
                </c:pt>
                <c:pt idx="9">
                  <c:v>2584427</c:v>
                </c:pt>
                <c:pt idx="10">
                  <c:v>2604732</c:v>
                </c:pt>
                <c:pt idx="11">
                  <c:v>2627425</c:v>
                </c:pt>
                <c:pt idx="12">
                  <c:v>2653349</c:v>
                </c:pt>
                <c:pt idx="13">
                  <c:v>2679450</c:v>
                </c:pt>
                <c:pt idx="14">
                  <c:v>2698831</c:v>
                </c:pt>
                <c:pt idx="15">
                  <c:v>2717803</c:v>
                </c:pt>
                <c:pt idx="16">
                  <c:v>2730326</c:v>
                </c:pt>
                <c:pt idx="17">
                  <c:v>2742828</c:v>
                </c:pt>
                <c:pt idx="18">
                  <c:v>2750539</c:v>
                </c:pt>
                <c:pt idx="19">
                  <c:v>2754490</c:v>
                </c:pt>
                <c:pt idx="20">
                  <c:v>2761079</c:v>
                </c:pt>
                <c:pt idx="21">
                  <c:v>2753401</c:v>
                </c:pt>
                <c:pt idx="22">
                  <c:v>2755856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B5-465F-BAE6-DD143F43C489}"/>
            </c:ext>
          </c:extLst>
        </c:ser>
        <c:ser>
          <c:idx val="2"/>
          <c:order val="2"/>
          <c:spPr>
            <a:ln w="285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'Ark1'!$A$2:$A$52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'Ark1'!$D$2:$D$52</c:f>
              <c:numCache>
                <c:formatCode>General</c:formatCode>
                <c:ptCount val="51"/>
                <c:pt idx="22">
                  <c:v>2669414</c:v>
                </c:pt>
                <c:pt idx="23">
                  <c:v>2701245</c:v>
                </c:pt>
                <c:pt idx="24">
                  <c:v>2732984</c:v>
                </c:pt>
                <c:pt idx="25">
                  <c:v>2762674</c:v>
                </c:pt>
                <c:pt idx="26">
                  <c:v>2792522</c:v>
                </c:pt>
                <c:pt idx="27">
                  <c:v>2823075</c:v>
                </c:pt>
                <c:pt idx="28">
                  <c:v>2854534</c:v>
                </c:pt>
                <c:pt idx="29">
                  <c:v>2886083</c:v>
                </c:pt>
                <c:pt idx="30">
                  <c:v>2920004</c:v>
                </c:pt>
                <c:pt idx="31">
                  <c:v>2954040</c:v>
                </c:pt>
                <c:pt idx="32">
                  <c:v>2988551</c:v>
                </c:pt>
                <c:pt idx="33">
                  <c:v>3021566</c:v>
                </c:pt>
                <c:pt idx="34">
                  <c:v>3052936</c:v>
                </c:pt>
                <c:pt idx="35">
                  <c:v>3082430</c:v>
                </c:pt>
                <c:pt idx="36">
                  <c:v>3110753</c:v>
                </c:pt>
                <c:pt idx="37">
                  <c:v>3138467</c:v>
                </c:pt>
                <c:pt idx="38">
                  <c:v>3165792</c:v>
                </c:pt>
                <c:pt idx="39">
                  <c:v>3190857</c:v>
                </c:pt>
                <c:pt idx="40">
                  <c:v>3213699</c:v>
                </c:pt>
                <c:pt idx="41">
                  <c:v>3236399</c:v>
                </c:pt>
                <c:pt idx="42">
                  <c:v>3258339</c:v>
                </c:pt>
                <c:pt idx="43">
                  <c:v>3277159</c:v>
                </c:pt>
                <c:pt idx="44">
                  <c:v>3294193</c:v>
                </c:pt>
                <c:pt idx="45">
                  <c:v>3311738</c:v>
                </c:pt>
                <c:pt idx="46">
                  <c:v>3329290</c:v>
                </c:pt>
                <c:pt idx="47">
                  <c:v>3346334</c:v>
                </c:pt>
                <c:pt idx="48">
                  <c:v>3364494</c:v>
                </c:pt>
                <c:pt idx="49">
                  <c:v>3381898</c:v>
                </c:pt>
                <c:pt idx="50">
                  <c:v>3400406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B5-465F-BAE6-DD143F43C489}"/>
            </c:ext>
          </c:extLst>
        </c:ser>
        <c:ser>
          <c:idx val="3"/>
          <c:order val="3"/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'Ark1'!$A$2:$A$52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'Ark1'!$J$2:$J$52</c:f>
              <c:numCache>
                <c:formatCode>General</c:formatCode>
                <c:ptCount val="51"/>
                <c:pt idx="22">
                  <c:v>2755856</c:v>
                </c:pt>
                <c:pt idx="23">
                  <c:v>2773745</c:v>
                </c:pt>
                <c:pt idx="24">
                  <c:v>2778450</c:v>
                </c:pt>
                <c:pt idx="25">
                  <c:v>2772716</c:v>
                </c:pt>
                <c:pt idx="26">
                  <c:v>2767291</c:v>
                </c:pt>
                <c:pt idx="27">
                  <c:v>2761703</c:v>
                </c:pt>
                <c:pt idx="28">
                  <c:v>2755501</c:v>
                </c:pt>
                <c:pt idx="29">
                  <c:v>2749415</c:v>
                </c:pt>
                <c:pt idx="30">
                  <c:v>2740700</c:v>
                </c:pt>
                <c:pt idx="31">
                  <c:v>2731486</c:v>
                </c:pt>
                <c:pt idx="32">
                  <c:v>2721299</c:v>
                </c:pt>
                <c:pt idx="33">
                  <c:v>2712287</c:v>
                </c:pt>
                <c:pt idx="34">
                  <c:v>2704568</c:v>
                </c:pt>
                <c:pt idx="35">
                  <c:v>2698260</c:v>
                </c:pt>
                <c:pt idx="36">
                  <c:v>2692726</c:v>
                </c:pt>
                <c:pt idx="37">
                  <c:v>2687461</c:v>
                </c:pt>
                <c:pt idx="38">
                  <c:v>2681616</c:v>
                </c:pt>
                <c:pt idx="39">
                  <c:v>2677077</c:v>
                </c:pt>
                <c:pt idx="40">
                  <c:v>2673868</c:v>
                </c:pt>
                <c:pt idx="41">
                  <c:v>2669913</c:v>
                </c:pt>
                <c:pt idx="42">
                  <c:v>2665827</c:v>
                </c:pt>
                <c:pt idx="43">
                  <c:v>2663984</c:v>
                </c:pt>
                <c:pt idx="44">
                  <c:v>2663007</c:v>
                </c:pt>
                <c:pt idx="45">
                  <c:v>2660584</c:v>
                </c:pt>
                <c:pt idx="46">
                  <c:v>2657202</c:v>
                </c:pt>
                <c:pt idx="47">
                  <c:v>2653369</c:v>
                </c:pt>
                <c:pt idx="48">
                  <c:v>2647451</c:v>
                </c:pt>
                <c:pt idx="49">
                  <c:v>2641362</c:v>
                </c:pt>
                <c:pt idx="50">
                  <c:v>2633225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B5-465F-BAE6-DD143F43C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1102496"/>
        <c:axId val="497906176"/>
      </c:lineChart>
      <c:catAx>
        <c:axId val="5011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97906176"/>
        <c:crosses val="autoZero"/>
        <c:auto val="1"/>
        <c:lblAlgn val="ctr"/>
        <c:lblOffset val="100"/>
        <c:noMultiLvlLbl val="0"/>
      </c:catAx>
      <c:valAx>
        <c:axId val="49790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50110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46358692097544"/>
          <c:y val="0.60551474511045777"/>
          <c:w val="0.61204617148690688"/>
          <c:h val="4.6280804041547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950-621F-4BFA-9E13-5105C38D516F}" type="datetimeFigureOut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444-B753-44BC-B691-340E226F70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074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950-621F-4BFA-9E13-5105C38D516F}" type="datetimeFigureOut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444-B753-44BC-B691-340E226F70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72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950-621F-4BFA-9E13-5105C38D516F}" type="datetimeFigureOut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444-B753-44BC-B691-340E226F70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88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71601"/>
            <a:ext cx="7416824" cy="42176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9CBA72"/>
              </a:buClr>
              <a:buNone/>
              <a:defRPr sz="2400" i="1">
                <a:solidFill>
                  <a:srgbClr val="9CBA72"/>
                </a:solidFill>
                <a:latin typeface="Georgia"/>
                <a:cs typeface="Georgia"/>
              </a:defRPr>
            </a:lvl1pPr>
            <a:lvl2pPr marL="457200" indent="0" algn="ctr">
              <a:buClr>
                <a:srgbClr val="9CBA72"/>
              </a:buClr>
              <a:buNone/>
              <a:defRPr/>
            </a:lvl2pPr>
            <a:lvl3pPr marL="914400" indent="0" algn="ctr">
              <a:buClr>
                <a:srgbClr val="9CBA72"/>
              </a:buClr>
              <a:buNone/>
              <a:defRPr/>
            </a:lvl3pPr>
            <a:lvl4pPr marL="1371600" indent="0" algn="ctr">
              <a:buClr>
                <a:srgbClr val="9CBA72"/>
              </a:buClr>
              <a:buNone/>
              <a:defRPr/>
            </a:lvl4pPr>
            <a:lvl5pPr marL="1828800" indent="0" algn="ctr">
              <a:buClr>
                <a:srgbClr val="9CBA72"/>
              </a:buClr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787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Stock_000003349303Medium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35287"/>
          <a:stretch/>
        </p:blipFill>
        <p:spPr>
          <a:xfrm>
            <a:off x="185738" y="3645024"/>
            <a:ext cx="8792114" cy="30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Stock_000008287624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9837"/>
          <a:stretch/>
        </p:blipFill>
        <p:spPr>
          <a:xfrm>
            <a:off x="4483100" y="3645024"/>
            <a:ext cx="4491913" cy="3035545"/>
          </a:xfrm>
          <a:prstGeom prst="rect">
            <a:avLst/>
          </a:prstGeom>
        </p:spPr>
      </p:pic>
      <p:pic>
        <p:nvPicPr>
          <p:cNvPr id="13" name="Picture 12" descr="iStock_000008287624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9837"/>
          <a:stretch/>
        </p:blipFill>
        <p:spPr>
          <a:xfrm flipH="1">
            <a:off x="186267" y="3645024"/>
            <a:ext cx="4394546" cy="3035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33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4" name="Picture 13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-1129" b="8030"/>
          <a:stretch/>
        </p:blipFill>
        <p:spPr>
          <a:xfrm>
            <a:off x="185738" y="3645024"/>
            <a:ext cx="4487862" cy="3035545"/>
          </a:xfrm>
          <a:prstGeom prst="rect">
            <a:avLst/>
          </a:prstGeom>
        </p:spPr>
      </p:pic>
      <p:pic>
        <p:nvPicPr>
          <p:cNvPr id="15" name="Picture 14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760" b="8030"/>
          <a:stretch/>
        </p:blipFill>
        <p:spPr>
          <a:xfrm flipH="1">
            <a:off x="4579938" y="3645024"/>
            <a:ext cx="4394730" cy="3035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27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MG_088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21" b="7823"/>
          <a:stretch/>
        </p:blipFill>
        <p:spPr>
          <a:xfrm>
            <a:off x="185737" y="3645024"/>
            <a:ext cx="4500563" cy="3035546"/>
          </a:xfrm>
          <a:prstGeom prst="rect">
            <a:avLst/>
          </a:prstGeom>
        </p:spPr>
      </p:pic>
      <p:pic>
        <p:nvPicPr>
          <p:cNvPr id="17" name="Picture 16" descr="IMG_088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3"/>
          <a:stretch/>
        </p:blipFill>
        <p:spPr>
          <a:xfrm flipH="1">
            <a:off x="4571470" y="3645024"/>
            <a:ext cx="4394201" cy="303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903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5" name="Picture 14" descr="IMG_197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3" b="7756"/>
          <a:stretch/>
        </p:blipFill>
        <p:spPr>
          <a:xfrm flipH="1">
            <a:off x="185736" y="3645023"/>
            <a:ext cx="4513263" cy="3035547"/>
          </a:xfrm>
          <a:prstGeom prst="rect">
            <a:avLst/>
          </a:prstGeom>
        </p:spPr>
      </p:pic>
      <p:pic>
        <p:nvPicPr>
          <p:cNvPr id="13" name="Picture 12" descr="IMG_197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6"/>
          <a:stretch/>
        </p:blipFill>
        <p:spPr>
          <a:xfrm>
            <a:off x="4570286" y="3645023"/>
            <a:ext cx="4394202" cy="3037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315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P1040138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4" b="8087"/>
          <a:stretch/>
        </p:blipFill>
        <p:spPr>
          <a:xfrm>
            <a:off x="169464" y="3645022"/>
            <a:ext cx="8795024" cy="3035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89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A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4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950-621F-4BFA-9E13-5105C38D516F}" type="datetimeFigureOut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444-B753-44BC-B691-340E226F70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6829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4013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7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08287624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86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9" name="Picture 8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2"/>
            <a:ext cx="2895599" cy="5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01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9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0" y="-1"/>
            <a:ext cx="9152219" cy="68589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5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3015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" y="0"/>
            <a:ext cx="9150886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33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68802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58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3085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67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760"/>
          <a:stretch/>
        </p:blipFill>
        <p:spPr>
          <a:xfrm>
            <a:off x="0" y="-1"/>
            <a:ext cx="9144000" cy="686744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7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8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68802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38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osk_i_ha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4" r="20446"/>
          <a:stretch/>
        </p:blipFill>
        <p:spPr>
          <a:xfrm>
            <a:off x="-12411" y="-1"/>
            <a:ext cx="9156412" cy="6858001"/>
          </a:xfrm>
          <a:prstGeom prst="rect">
            <a:avLst/>
          </a:prstGeom>
        </p:spPr>
      </p:pic>
      <p:pic>
        <p:nvPicPr>
          <p:cNvPr id="5" name="Picture 4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2"/>
            <a:ext cx="2895599" cy="50883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418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jettin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9" y="0"/>
            <a:ext cx="9172211" cy="687398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Picture 7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7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950-621F-4BFA-9E13-5105C38D516F}" type="datetimeFigureOut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444-B753-44BC-B691-340E226F70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216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03349303Mediu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0"/>
            <a:ext cx="9144000" cy="611673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4509120"/>
            <a:ext cx="8785225" cy="2180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9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2"/>
            <a:ext cx="2895599" cy="5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19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lemarksforsking_illustrasjon_tapet_A4_CMY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13061" r="10304" b="50741"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5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04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71601"/>
            <a:ext cx="7416824" cy="42176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9CBA72"/>
              </a:buClr>
              <a:buNone/>
              <a:defRPr sz="2400" i="1">
                <a:solidFill>
                  <a:srgbClr val="9CBA72"/>
                </a:solidFill>
                <a:latin typeface="Georgia"/>
                <a:cs typeface="Georgia"/>
              </a:defRPr>
            </a:lvl1pPr>
            <a:lvl2pPr marL="457200" indent="0" algn="ctr">
              <a:buClr>
                <a:srgbClr val="9CBA72"/>
              </a:buClr>
              <a:buNone/>
              <a:defRPr/>
            </a:lvl2pPr>
            <a:lvl3pPr marL="914400" indent="0" algn="ctr">
              <a:buClr>
                <a:srgbClr val="9CBA72"/>
              </a:buClr>
              <a:buNone/>
              <a:defRPr/>
            </a:lvl3pPr>
            <a:lvl4pPr marL="1371600" indent="0" algn="ctr">
              <a:buClr>
                <a:srgbClr val="9CBA72"/>
              </a:buClr>
              <a:buNone/>
              <a:defRPr/>
            </a:lvl4pPr>
            <a:lvl5pPr marL="1828800" indent="0" algn="ctr">
              <a:buClr>
                <a:srgbClr val="9CBA72"/>
              </a:buClr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95997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7200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CBA72"/>
              </a:buClr>
              <a:defRPr/>
            </a:lvl1pPr>
            <a:lvl2pPr>
              <a:buClr>
                <a:srgbClr val="9CBA72"/>
              </a:buClr>
              <a:defRPr/>
            </a:lvl2pPr>
            <a:lvl3pPr>
              <a:buClr>
                <a:srgbClr val="9CBA72"/>
              </a:buClr>
              <a:defRPr/>
            </a:lvl3pPr>
            <a:lvl4pPr>
              <a:buClr>
                <a:srgbClr val="9CBA72"/>
              </a:buClr>
              <a:defRPr/>
            </a:lvl4pPr>
            <a:lvl5pPr>
              <a:buClr>
                <a:srgbClr val="9CBA72"/>
              </a:buCl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69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CBA72"/>
              </a:buClr>
              <a:defRPr/>
            </a:lvl1pPr>
            <a:lvl2pPr>
              <a:buClr>
                <a:srgbClr val="9CBA72"/>
              </a:buClr>
              <a:defRPr/>
            </a:lvl2pPr>
            <a:lvl3pPr>
              <a:buClr>
                <a:srgbClr val="9CBA72"/>
              </a:buClr>
              <a:defRPr/>
            </a:lvl3pPr>
            <a:lvl4pPr>
              <a:buClr>
                <a:srgbClr val="9CBA72"/>
              </a:buClr>
              <a:defRPr/>
            </a:lvl4pPr>
            <a:lvl5pPr>
              <a:buClr>
                <a:srgbClr val="9CBA72"/>
              </a:buCl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534400" cy="609600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214825"/>
            <a:ext cx="8534400" cy="318575"/>
          </a:xfrm>
        </p:spPr>
        <p:txBody>
          <a:bodyPr>
            <a:normAutofit/>
          </a:bodyPr>
          <a:lstStyle>
            <a:lvl1pPr algn="ctr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64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Picture 11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44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2551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Picture 10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97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493838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8424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951288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493838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Picture 12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950-621F-4BFA-9E13-5105C38D516F}" type="datetimeFigureOut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444-B753-44BC-B691-340E226F70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56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1123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05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534400" cy="609600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214825"/>
            <a:ext cx="8534400" cy="318575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59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558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435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950-621F-4BFA-9E13-5105C38D516F}" type="datetimeFigureOut">
              <a:rPr lang="nb-NO" smtClean="0"/>
              <a:t>25.10.2022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444-B753-44BC-B691-340E226F70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28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950-621F-4BFA-9E13-5105C38D516F}" type="datetimeFigureOut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444-B753-44BC-B691-340E226F70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25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950-621F-4BFA-9E13-5105C38D516F}" type="datetimeFigureOut">
              <a:rPr lang="nb-NO" smtClean="0"/>
              <a:t>25.10.2022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444-B753-44BC-B691-340E226F70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709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950-621F-4BFA-9E13-5105C38D516F}" type="datetimeFigureOut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444-B753-44BC-B691-340E226F70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766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950-621F-4BFA-9E13-5105C38D516F}" type="datetimeFigureOut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444-B753-44BC-B691-340E226F70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68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5950-621F-4BFA-9E13-5105C38D516F}" type="datetimeFigureOut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D444-B753-44BC-B691-340E226F70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27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85738" y="6324600"/>
            <a:ext cx="8785225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5" name="Picture 14" descr="Telemarksforsking_logo_RGB_til_trykk.eps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55256" cy="255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93B41D18-1372-1445-86F4-9805F076F7A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583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D5ED91-DF15-C1CB-541A-2D704AC28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351935"/>
          </a:xfrm>
        </p:spPr>
        <p:txBody>
          <a:bodyPr/>
          <a:lstStyle/>
          <a:p>
            <a:r>
              <a:rPr lang="nn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Perspektiv og føresetnader for </a:t>
            </a:r>
            <a:r>
              <a:rPr lang="nn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Kinn og </a:t>
            </a:r>
            <a:r>
              <a:rPr lang="nn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kommunar som skaper utvikling av sine lokalsamfunn</a:t>
            </a:r>
            <a:endParaRPr lang="nb-NO" sz="32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B50D612-A2E9-439A-AE04-0CB4FECBDE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Knut Vareide på Teams 26. oktober 2022</a:t>
            </a:r>
          </a:p>
        </p:txBody>
      </p:sp>
    </p:spTree>
    <p:extLst>
      <p:ext uri="{BB962C8B-B14F-4D97-AF65-F5344CB8AC3E}">
        <p14:creationId xmlns:p14="http://schemas.microsoft.com/office/powerpoint/2010/main" val="38907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CC210CF-3F2F-3A48-A455-AAC18DEC16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02" y="43434"/>
            <a:ext cx="4213498" cy="312009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009BDA9-352B-746F-744F-46D6557F0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00" y="3694470"/>
            <a:ext cx="4213499" cy="312009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301B84A-5225-2835-DF6A-C234140FDA7B}"/>
              </a:ext>
            </a:extLst>
          </p:cNvPr>
          <p:cNvSpPr txBox="1"/>
          <p:nvPr/>
        </p:nvSpPr>
        <p:spPr>
          <a:xfrm>
            <a:off x="169606" y="420329"/>
            <a:ext cx="344374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/>
              <a:t>Framtidig befolkningsutvikling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23E76C1-F49C-7EC1-193F-55610461193B}"/>
              </a:ext>
            </a:extLst>
          </p:cNvPr>
          <p:cNvSpPr txBox="1"/>
          <p:nvPr/>
        </p:nvSpPr>
        <p:spPr>
          <a:xfrm>
            <a:off x="210163" y="1637071"/>
            <a:ext cx="3764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Det blir etter all sannsynlighet færre barn i barnehage- og skolealder de neste ti årene.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6455F52-7DEB-98E8-5B63-9EAF98EEE00E}"/>
              </a:ext>
            </a:extLst>
          </p:cNvPr>
          <p:cNvSpPr txBox="1"/>
          <p:nvPr/>
        </p:nvSpPr>
        <p:spPr>
          <a:xfrm>
            <a:off x="210163" y="4318819"/>
            <a:ext cx="3764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Det blir helt sikkert minst dobbelt så mange innbyggere over 80 år.</a:t>
            </a:r>
          </a:p>
        </p:txBody>
      </p:sp>
    </p:spTree>
    <p:extLst>
      <p:ext uri="{BB962C8B-B14F-4D97-AF65-F5344CB8AC3E}">
        <p14:creationId xmlns:p14="http://schemas.microsoft.com/office/powerpoint/2010/main" val="5643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6C731A5-0681-9770-007D-7C10B734671B}"/>
              </a:ext>
            </a:extLst>
          </p:cNvPr>
          <p:cNvSpPr txBox="1"/>
          <p:nvPr/>
        </p:nvSpPr>
        <p:spPr>
          <a:xfrm>
            <a:off x="335525" y="199103"/>
            <a:ext cx="847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Hvorfor er kommunene så opptatt av befolkningsvekst?</a:t>
            </a:r>
          </a:p>
        </p:txBody>
      </p:sp>
      <p:pic>
        <p:nvPicPr>
          <p:cNvPr id="6" name="Bilde 5" descr="Et bilde som inneholder kart&#10;&#10;Automatisk generert beskrivelse">
            <a:extLst>
              <a:ext uri="{FF2B5EF4-FFF2-40B4-BE49-F238E27FC236}">
                <a16:creationId xmlns:a16="http://schemas.microsoft.com/office/drawing/2014/main" id="{658F27E5-44DB-C885-2ABD-F0CA1A742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7" y="923195"/>
            <a:ext cx="3760839" cy="468412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985DF82-0248-CA60-C35A-1E0C5D95B2F8}"/>
              </a:ext>
            </a:extLst>
          </p:cNvPr>
          <p:cNvSpPr txBox="1"/>
          <p:nvPr/>
        </p:nvSpPr>
        <p:spPr>
          <a:xfrm>
            <a:off x="169606" y="5607320"/>
            <a:ext cx="3583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To av tre kommuner vil få nedgang i folketallet, ifølge Telemarksforskings scenarier.</a:t>
            </a:r>
          </a:p>
        </p:txBody>
      </p:sp>
      <p:pic>
        <p:nvPicPr>
          <p:cNvPr id="9" name="Bilde 8" descr="Et bilde som inneholder kart&#10;&#10;Automatisk generert beskrivelse">
            <a:extLst>
              <a:ext uri="{FF2B5EF4-FFF2-40B4-BE49-F238E27FC236}">
                <a16:creationId xmlns:a16="http://schemas.microsoft.com/office/drawing/2014/main" id="{60435859-195A-7CA4-B06D-9E6DCE9E8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63" y="923196"/>
            <a:ext cx="3760840" cy="4684126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E82A656-A0B4-EFA4-4764-6870B1560647}"/>
              </a:ext>
            </a:extLst>
          </p:cNvPr>
          <p:cNvSpPr txBox="1"/>
          <p:nvPr/>
        </p:nvSpPr>
        <p:spPr>
          <a:xfrm>
            <a:off x="4967748" y="5607320"/>
            <a:ext cx="3583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SSBs framskriving har nedgang i en av tre kommune. Vi mener det er for optimistisk for distriktskommunene.</a:t>
            </a:r>
          </a:p>
        </p:txBody>
      </p:sp>
    </p:spTree>
    <p:extLst>
      <p:ext uri="{BB962C8B-B14F-4D97-AF65-F5344CB8AC3E}">
        <p14:creationId xmlns:p14="http://schemas.microsoft.com/office/powerpoint/2010/main" val="88774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6C731A5-0681-9770-007D-7C10B734671B}"/>
              </a:ext>
            </a:extLst>
          </p:cNvPr>
          <p:cNvSpPr txBox="1"/>
          <p:nvPr/>
        </p:nvSpPr>
        <p:spPr>
          <a:xfrm>
            <a:off x="412954" y="486697"/>
            <a:ext cx="847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Hvorfor er kommunene så opptatt av befolkningsvekst?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1079AB-5452-3E9C-DCED-CEA0EAAD4674}"/>
              </a:ext>
            </a:extLst>
          </p:cNvPr>
          <p:cNvGraphicFramePr>
            <a:graphicFrameLocks/>
          </p:cNvGraphicFramePr>
          <p:nvPr/>
        </p:nvGraphicFramePr>
        <p:xfrm>
          <a:off x="4446639" y="1174262"/>
          <a:ext cx="4372742" cy="437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7052606F-9E7E-2389-1CEA-21FFF69019E7}"/>
              </a:ext>
            </a:extLst>
          </p:cNvPr>
          <p:cNvSpPr txBox="1"/>
          <p:nvPr/>
        </p:nvSpPr>
        <p:spPr>
          <a:xfrm>
            <a:off x="538316" y="1231490"/>
            <a:ext cx="34658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Det blir nedgang i antall unge innbyggere i Norge, all vekst vil være eldre innbyggere.</a:t>
            </a:r>
          </a:p>
          <a:p>
            <a:endParaRPr lang="nb-NO" sz="2000" dirty="0"/>
          </a:p>
          <a:p>
            <a:r>
              <a:rPr lang="nb-NO" sz="2000" dirty="0"/>
              <a:t>Kommuner som ikke har vekst i folketallet, vil få sterk vekst i antall eldre og nedgang i antall barn og unge.</a:t>
            </a:r>
          </a:p>
          <a:p>
            <a:endParaRPr lang="nb-NO" sz="2000" dirty="0"/>
          </a:p>
          <a:p>
            <a:r>
              <a:rPr lang="nb-NO" sz="2000" dirty="0"/>
              <a:t>Det er smertefullt å flytte ressurser fra barnehager og skoler over til eldreomsorg. Mange frykter at det vil minske attraktivitet for barnefamilier og øke utflytting.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58183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5B9FCD3-2548-7C39-D0F8-B67BDC1E2E7D}"/>
              </a:ext>
            </a:extLst>
          </p:cNvPr>
          <p:cNvSpPr txBox="1"/>
          <p:nvPr/>
        </p:nvSpPr>
        <p:spPr>
          <a:xfrm>
            <a:off x="304800" y="4267200"/>
            <a:ext cx="8534400" cy="1447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4800" kern="1200" dirty="0">
                <a:solidFill>
                  <a:srgbClr val="000000"/>
                </a:solidFill>
                <a:latin typeface="Georgia"/>
                <a:ea typeface="+mj-ea"/>
                <a:cs typeface="Georgia"/>
              </a:rPr>
              <a:t>Hva kjennetegner attraktive kommuner?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4C9ABD6-4956-5D84-0541-826B18259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BB1FBBD-17C5-7C44-D2B5-3DA51738B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400" dirty="0"/>
              <a:t>Tillit</a:t>
            </a:r>
          </a:p>
          <a:p>
            <a:r>
              <a:rPr lang="nb-NO" sz="4400" dirty="0"/>
              <a:t>Hvorfor det er viktig for attraktivitetsarbeid</a:t>
            </a:r>
          </a:p>
        </p:txBody>
      </p:sp>
    </p:spTree>
    <p:extLst>
      <p:ext uri="{BB962C8B-B14F-4D97-AF65-F5344CB8AC3E}">
        <p14:creationId xmlns:p14="http://schemas.microsoft.com/office/powerpoint/2010/main" val="401879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vrundet rektangel 7"/>
          <p:cNvSpPr/>
          <p:nvPr/>
        </p:nvSpPr>
        <p:spPr>
          <a:xfrm>
            <a:off x="103004" y="1484784"/>
            <a:ext cx="4811477" cy="459639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2" name="Ellipse 1"/>
          <p:cNvSpPr/>
          <p:nvPr/>
        </p:nvSpPr>
        <p:spPr>
          <a:xfrm>
            <a:off x="151397" y="1553445"/>
            <a:ext cx="4729430" cy="21275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31" name="Ellipse 30"/>
          <p:cNvSpPr/>
          <p:nvPr/>
        </p:nvSpPr>
        <p:spPr>
          <a:xfrm>
            <a:off x="428343" y="1872733"/>
            <a:ext cx="1525020" cy="14683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Politikere</a:t>
            </a:r>
          </a:p>
        </p:txBody>
      </p:sp>
      <p:sp>
        <p:nvSpPr>
          <p:cNvPr id="37" name="Ellipse 36"/>
          <p:cNvSpPr/>
          <p:nvPr/>
        </p:nvSpPr>
        <p:spPr>
          <a:xfrm>
            <a:off x="3027122" y="1872733"/>
            <a:ext cx="1576759" cy="148274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Ansatte</a:t>
            </a:r>
          </a:p>
        </p:txBody>
      </p:sp>
      <p:sp>
        <p:nvSpPr>
          <p:cNvPr id="43" name="Ellipse 42"/>
          <p:cNvSpPr/>
          <p:nvPr/>
        </p:nvSpPr>
        <p:spPr>
          <a:xfrm>
            <a:off x="151397" y="4366199"/>
            <a:ext cx="2016224" cy="158308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Nærings-livet</a:t>
            </a:r>
          </a:p>
        </p:txBody>
      </p:sp>
      <p:sp>
        <p:nvSpPr>
          <p:cNvPr id="3" name="Pil høyre 2"/>
          <p:cNvSpPr/>
          <p:nvPr/>
        </p:nvSpPr>
        <p:spPr>
          <a:xfrm>
            <a:off x="2060975" y="2091744"/>
            <a:ext cx="869993" cy="5033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Tillit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4" name="Pil høyre 43"/>
          <p:cNvSpPr/>
          <p:nvPr/>
        </p:nvSpPr>
        <p:spPr>
          <a:xfrm flipH="1">
            <a:off x="1976459" y="2586269"/>
            <a:ext cx="888604" cy="5033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Tillit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7" name="TekstSylinder 46"/>
          <p:cNvSpPr txBox="1"/>
          <p:nvPr/>
        </p:nvSpPr>
        <p:spPr>
          <a:xfrm>
            <a:off x="6185550" y="3144138"/>
            <a:ext cx="2805573" cy="430887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Regionale institusjoner</a:t>
            </a:r>
          </a:p>
        </p:txBody>
      </p:sp>
      <p:sp>
        <p:nvSpPr>
          <p:cNvPr id="48" name="TekstSylinder 47"/>
          <p:cNvSpPr txBox="1"/>
          <p:nvPr/>
        </p:nvSpPr>
        <p:spPr>
          <a:xfrm>
            <a:off x="6133644" y="3820344"/>
            <a:ext cx="2820415" cy="430887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Nabokommuner</a:t>
            </a:r>
          </a:p>
        </p:txBody>
      </p:sp>
      <p:sp>
        <p:nvSpPr>
          <p:cNvPr id="9" name="Likebent trekant 8"/>
          <p:cNvSpPr/>
          <p:nvPr/>
        </p:nvSpPr>
        <p:spPr>
          <a:xfrm>
            <a:off x="743327" y="469302"/>
            <a:ext cx="1522859" cy="95606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7" name="Likebent trekant 56"/>
          <p:cNvSpPr/>
          <p:nvPr/>
        </p:nvSpPr>
        <p:spPr>
          <a:xfrm>
            <a:off x="2627784" y="469302"/>
            <a:ext cx="1481726" cy="97892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8" name="TekstSylinder 57"/>
          <p:cNvSpPr txBox="1"/>
          <p:nvPr/>
        </p:nvSpPr>
        <p:spPr>
          <a:xfrm>
            <a:off x="750333" y="1077116"/>
            <a:ext cx="152426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Stedsidentitet</a:t>
            </a:r>
          </a:p>
        </p:txBody>
      </p:sp>
      <p:sp>
        <p:nvSpPr>
          <p:cNvPr id="59" name="TekstSylinder 58"/>
          <p:cNvSpPr txBox="1"/>
          <p:nvPr/>
        </p:nvSpPr>
        <p:spPr>
          <a:xfrm>
            <a:off x="2620778" y="1085816"/>
            <a:ext cx="149573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Optimisme</a:t>
            </a:r>
          </a:p>
        </p:txBody>
      </p:sp>
      <p:sp>
        <p:nvSpPr>
          <p:cNvPr id="60" name="Pil høyre 59"/>
          <p:cNvSpPr/>
          <p:nvPr/>
        </p:nvSpPr>
        <p:spPr>
          <a:xfrm>
            <a:off x="5076540" y="3076445"/>
            <a:ext cx="990095" cy="53549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1" name="Pil høyre 60"/>
          <p:cNvSpPr/>
          <p:nvPr/>
        </p:nvSpPr>
        <p:spPr>
          <a:xfrm>
            <a:off x="5021621" y="3737350"/>
            <a:ext cx="990095" cy="53549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1446821" y="1542103"/>
            <a:ext cx="213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chemeClr val="bg1"/>
                </a:solidFill>
              </a:rPr>
              <a:t>Kommunen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8" name="Pil høyre 67"/>
          <p:cNvSpPr/>
          <p:nvPr/>
        </p:nvSpPr>
        <p:spPr>
          <a:xfrm rot="16200000">
            <a:off x="394502" y="3653519"/>
            <a:ext cx="743438" cy="60096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Tillit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9" name="Pil høyre 68"/>
          <p:cNvSpPr/>
          <p:nvPr/>
        </p:nvSpPr>
        <p:spPr>
          <a:xfrm rot="16200000" flipH="1">
            <a:off x="952243" y="3692212"/>
            <a:ext cx="756992" cy="57425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Tillit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4" name="TekstSylinder 33"/>
          <p:cNvSpPr txBox="1"/>
          <p:nvPr/>
        </p:nvSpPr>
        <p:spPr>
          <a:xfrm>
            <a:off x="6129211" y="4450480"/>
            <a:ext cx="2781249" cy="430887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Besøkende</a:t>
            </a:r>
          </a:p>
        </p:txBody>
      </p:sp>
      <p:sp>
        <p:nvSpPr>
          <p:cNvPr id="35" name="Pil høyre 34"/>
          <p:cNvSpPr/>
          <p:nvPr/>
        </p:nvSpPr>
        <p:spPr>
          <a:xfrm>
            <a:off x="5042188" y="4444342"/>
            <a:ext cx="990095" cy="53549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6182811" y="2488574"/>
            <a:ext cx="2805573" cy="430887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Fylkeskommunen</a:t>
            </a:r>
          </a:p>
        </p:txBody>
      </p:sp>
      <p:sp>
        <p:nvSpPr>
          <p:cNvPr id="25" name="Pil høyre 24"/>
          <p:cNvSpPr/>
          <p:nvPr/>
        </p:nvSpPr>
        <p:spPr>
          <a:xfrm>
            <a:off x="5080255" y="2448332"/>
            <a:ext cx="990095" cy="53549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887076" y="4449976"/>
            <a:ext cx="1860197" cy="15713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Frivillig sektor</a:t>
            </a:r>
          </a:p>
        </p:txBody>
      </p:sp>
      <p:sp>
        <p:nvSpPr>
          <p:cNvPr id="27" name="Pil høyre 26"/>
          <p:cNvSpPr/>
          <p:nvPr/>
        </p:nvSpPr>
        <p:spPr>
          <a:xfrm rot="16200000">
            <a:off x="3135841" y="3717168"/>
            <a:ext cx="727307" cy="60096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Tillit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8" name="Pil høyre 27"/>
          <p:cNvSpPr/>
          <p:nvPr/>
        </p:nvSpPr>
        <p:spPr>
          <a:xfrm rot="16200000" flipH="1">
            <a:off x="3693729" y="3756008"/>
            <a:ext cx="740567" cy="57425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Tillit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9" name="Pil høyre 28"/>
          <p:cNvSpPr/>
          <p:nvPr/>
        </p:nvSpPr>
        <p:spPr>
          <a:xfrm>
            <a:off x="2209321" y="4665924"/>
            <a:ext cx="718874" cy="52468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Tillit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0" name="Pil høyre 29"/>
          <p:cNvSpPr/>
          <p:nvPr/>
        </p:nvSpPr>
        <p:spPr>
          <a:xfrm flipH="1">
            <a:off x="2167621" y="5135815"/>
            <a:ext cx="701090" cy="52543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Tillit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9AE70CB-8CB9-B967-A608-0D85D1CD8A73}"/>
              </a:ext>
            </a:extLst>
          </p:cNvPr>
          <p:cNvSpPr txBox="1"/>
          <p:nvPr/>
        </p:nvSpPr>
        <p:spPr>
          <a:xfrm>
            <a:off x="5010635" y="405581"/>
            <a:ext cx="4133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70C0"/>
                </a:solidFill>
              </a:rPr>
              <a:t>Høy tillit</a:t>
            </a:r>
          </a:p>
          <a:p>
            <a:r>
              <a:rPr lang="nb-NO" sz="2800" dirty="0">
                <a:solidFill>
                  <a:srgbClr val="0070C0"/>
                </a:solidFill>
              </a:rPr>
              <a:t>Høye ambisjoner</a:t>
            </a:r>
          </a:p>
          <a:p>
            <a:r>
              <a:rPr lang="nb-NO" sz="2800" dirty="0">
                <a:solidFill>
                  <a:srgbClr val="0070C0"/>
                </a:solidFill>
              </a:rPr>
              <a:t>Høy toleranse for endring</a:t>
            </a:r>
          </a:p>
        </p:txBody>
      </p:sp>
    </p:spTree>
    <p:extLst>
      <p:ext uri="{BB962C8B-B14F-4D97-AF65-F5344CB8AC3E}">
        <p14:creationId xmlns:p14="http://schemas.microsoft.com/office/powerpoint/2010/main" val="326194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7" grpId="0" animBg="1"/>
      <p:bldP spid="43" grpId="0" animBg="1"/>
      <p:bldP spid="3" grpId="0" animBg="1"/>
      <p:bldP spid="44" grpId="0" animBg="1"/>
      <p:bldP spid="47" grpId="0" animBg="1"/>
      <p:bldP spid="48" grpId="0" animBg="1"/>
      <p:bldP spid="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12" grpId="0"/>
      <p:bldP spid="68" grpId="0" animBg="1"/>
      <p:bldP spid="69" grpId="0" animBg="1"/>
      <p:bldP spid="34" grpId="0" animBg="1"/>
      <p:bldP spid="3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CF92A296-01FB-8DE9-B4D8-1B89BA987CE2}"/>
              </a:ext>
            </a:extLst>
          </p:cNvPr>
          <p:cNvSpPr txBox="1"/>
          <p:nvPr/>
        </p:nvSpPr>
        <p:spPr>
          <a:xfrm>
            <a:off x="508809" y="2499455"/>
            <a:ext cx="322989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/>
              <a:t>Kommunen står sammen og unngår </a:t>
            </a:r>
            <a:r>
              <a:rPr lang="nb-NO" sz="2000" dirty="0" err="1"/>
              <a:t>kiving</a:t>
            </a:r>
            <a:r>
              <a:rPr lang="nb-NO" sz="2000" dirty="0"/>
              <a:t> mellom bygder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153081C-48E5-0893-517D-63E6BAD61701}"/>
              </a:ext>
            </a:extLst>
          </p:cNvPr>
          <p:cNvSpPr txBox="1"/>
          <p:nvPr/>
        </p:nvSpPr>
        <p:spPr>
          <a:xfrm>
            <a:off x="508808" y="3392632"/>
            <a:ext cx="322989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/>
              <a:t>God kommunikasjon mellom kommune og næringsliv, regelmessige møteplasser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0838719-E04C-3BBB-0BA5-5214C4653AEF}"/>
              </a:ext>
            </a:extLst>
          </p:cNvPr>
          <p:cNvSpPr txBox="1"/>
          <p:nvPr/>
        </p:nvSpPr>
        <p:spPr>
          <a:xfrm>
            <a:off x="508809" y="4587659"/>
            <a:ext cx="322989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/>
              <a:t>Næringslivet er organisert, næringsforeninger o.l.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31AC5A4-4D1F-7F89-937E-E957D8264C99}"/>
              </a:ext>
            </a:extLst>
          </p:cNvPr>
          <p:cNvSpPr txBox="1"/>
          <p:nvPr/>
        </p:nvSpPr>
        <p:spPr>
          <a:xfrm>
            <a:off x="508810" y="1315527"/>
            <a:ext cx="322989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/>
              <a:t>Høy tillit i og mellom kommune, næringsliv og frivillig sektor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AF2A2CF-EF42-E2DC-DEAA-BC275B0CC744}"/>
              </a:ext>
            </a:extLst>
          </p:cNvPr>
          <p:cNvSpPr txBox="1"/>
          <p:nvPr/>
        </p:nvSpPr>
        <p:spPr>
          <a:xfrm>
            <a:off x="508809" y="412098"/>
            <a:ext cx="322989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/>
              <a:t>Ikke bare kommunen som arbeider med attraktivitet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3371A21-1F03-60C5-D30A-FB3F95A71627}"/>
              </a:ext>
            </a:extLst>
          </p:cNvPr>
          <p:cNvSpPr txBox="1"/>
          <p:nvPr/>
        </p:nvSpPr>
        <p:spPr>
          <a:xfrm>
            <a:off x="4513005" y="304376"/>
            <a:ext cx="3775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Mobilisere næringsliv, frivillig sektor og hele lokalsamfunnet for å skape en attraktiv kommune.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D45FDF2-3760-F626-BC3B-FE8395735A43}"/>
              </a:ext>
            </a:extLst>
          </p:cNvPr>
          <p:cNvSpPr txBox="1"/>
          <p:nvPr/>
        </p:nvSpPr>
        <p:spPr>
          <a:xfrm>
            <a:off x="508808" y="5500197"/>
            <a:ext cx="322989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/>
              <a:t>Det tar lang tid…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419A8A8-5DD1-B655-FB81-F8E65816349D}"/>
              </a:ext>
            </a:extLst>
          </p:cNvPr>
          <p:cNvSpPr txBox="1"/>
          <p:nvPr/>
        </p:nvSpPr>
        <p:spPr>
          <a:xfrm>
            <a:off x="4513005" y="3605980"/>
            <a:ext cx="377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Kommunikasjon og møteplasser skaper tillit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126E2EC-9A0D-203D-E506-516386AE08F9}"/>
              </a:ext>
            </a:extLst>
          </p:cNvPr>
          <p:cNvSpPr txBox="1"/>
          <p:nvPr/>
        </p:nvSpPr>
        <p:spPr>
          <a:xfrm>
            <a:off x="4513004" y="1823358"/>
            <a:ext cx="3775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Høy tillit er en forutsetning for å arbeide godt sammen mot et felles mål.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BC65E3C-CE0A-1DB2-CD0F-5549D4B73D14}"/>
              </a:ext>
            </a:extLst>
          </p:cNvPr>
          <p:cNvSpPr txBox="1"/>
          <p:nvPr/>
        </p:nvSpPr>
        <p:spPr>
          <a:xfrm>
            <a:off x="4557262" y="5295545"/>
            <a:ext cx="3775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 er nødvendig å ta seg tid. Attraktivitetsarbeid vil sjelden vise seg i statistikken på kort sikt-</a:t>
            </a:r>
          </a:p>
        </p:txBody>
      </p:sp>
    </p:spTree>
    <p:extLst>
      <p:ext uri="{BB962C8B-B14F-4D97-AF65-F5344CB8AC3E}">
        <p14:creationId xmlns:p14="http://schemas.microsoft.com/office/powerpoint/2010/main" val="8472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/>
      <p:bldP spid="12" grpId="0" animBg="1"/>
      <p:bldP spid="13" grpId="0"/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B912553-1AB4-A267-8E0B-A2854DDCE2C6}"/>
              </a:ext>
            </a:extLst>
          </p:cNvPr>
          <p:cNvSpPr txBox="1"/>
          <p:nvPr/>
        </p:nvSpPr>
        <p:spPr>
          <a:xfrm>
            <a:off x="1504335" y="1539438"/>
            <a:ext cx="609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0070C0"/>
                </a:solidFill>
              </a:rPr>
              <a:t>Regionalanalyse.no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0139365-8DAC-3F7D-BD44-D510246D0D14}"/>
              </a:ext>
            </a:extLst>
          </p:cNvPr>
          <p:cNvSpPr txBox="1"/>
          <p:nvPr/>
        </p:nvSpPr>
        <p:spPr>
          <a:xfrm>
            <a:off x="4092677" y="24423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https://regionalanalyse.no/rapport/46/1/1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4CF605A-BA15-A03C-3997-5D0FF8D240B9}"/>
              </a:ext>
            </a:extLst>
          </p:cNvPr>
          <p:cNvSpPr txBox="1"/>
          <p:nvPr/>
        </p:nvSpPr>
        <p:spPr>
          <a:xfrm>
            <a:off x="4092677" y="28439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https://regionalanalyse.no/rapport/4624/1/1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B2E8BCA-FC40-F119-4F56-C990AA877A15}"/>
              </a:ext>
            </a:extLst>
          </p:cNvPr>
          <p:cNvSpPr txBox="1"/>
          <p:nvPr/>
        </p:nvSpPr>
        <p:spPr>
          <a:xfrm>
            <a:off x="1452715" y="2442350"/>
            <a:ext cx="224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Vestland: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7A9874A-F493-C16B-1756-F9D2F7BFCFBF}"/>
              </a:ext>
            </a:extLst>
          </p:cNvPr>
          <p:cNvSpPr txBox="1"/>
          <p:nvPr/>
        </p:nvSpPr>
        <p:spPr>
          <a:xfrm>
            <a:off x="1452715" y="2843948"/>
            <a:ext cx="224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Bjørnafjorden: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8BD91CA-F9A0-B661-D353-5733F61BDDE6}"/>
              </a:ext>
            </a:extLst>
          </p:cNvPr>
          <p:cNvSpPr txBox="1"/>
          <p:nvPr/>
        </p:nvSpPr>
        <p:spPr>
          <a:xfrm>
            <a:off x="1452715" y="3283148"/>
            <a:ext cx="224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Lærdal: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3CFD13A-2748-A659-78C9-726B7BB43824}"/>
              </a:ext>
            </a:extLst>
          </p:cNvPr>
          <p:cNvSpPr txBox="1"/>
          <p:nvPr/>
        </p:nvSpPr>
        <p:spPr>
          <a:xfrm>
            <a:off x="4092677" y="32831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https://regionalanalyse.no/rapport/4642/1/1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62FE928-D99D-8D74-B08C-CC9354506930}"/>
              </a:ext>
            </a:extLst>
          </p:cNvPr>
          <p:cNvSpPr txBox="1"/>
          <p:nvPr/>
        </p:nvSpPr>
        <p:spPr>
          <a:xfrm>
            <a:off x="4092677" y="37223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https://regionalanalyse.no/rapport/4643/1/1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74EF6E1-B1A2-0487-A273-87542A79B529}"/>
              </a:ext>
            </a:extLst>
          </p:cNvPr>
          <p:cNvSpPr txBox="1"/>
          <p:nvPr/>
        </p:nvSpPr>
        <p:spPr>
          <a:xfrm>
            <a:off x="1452715" y="3722348"/>
            <a:ext cx="224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Årdal: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2566D3B-6726-035B-2282-C366E88508F0}"/>
              </a:ext>
            </a:extLst>
          </p:cNvPr>
          <p:cNvSpPr txBox="1"/>
          <p:nvPr/>
        </p:nvSpPr>
        <p:spPr>
          <a:xfrm>
            <a:off x="1452715" y="4161548"/>
            <a:ext cx="224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Stad: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FE54B8A-756E-10C8-D651-B1AB5365AB54}"/>
              </a:ext>
            </a:extLst>
          </p:cNvPr>
          <p:cNvSpPr txBox="1"/>
          <p:nvPr/>
        </p:nvSpPr>
        <p:spPr>
          <a:xfrm>
            <a:off x="4092677" y="41615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https://regionalanalyse.no/rapport/4649/1/1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ABAE6CF-D8B1-BEA4-3E5A-84164B5631A1}"/>
              </a:ext>
            </a:extLst>
          </p:cNvPr>
          <p:cNvSpPr txBox="1"/>
          <p:nvPr/>
        </p:nvSpPr>
        <p:spPr>
          <a:xfrm>
            <a:off x="1504335" y="553065"/>
            <a:ext cx="631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Analyser av utvikling og attraktivitet basert på denne modellen finnes her:</a:t>
            </a:r>
          </a:p>
        </p:txBody>
      </p:sp>
    </p:spTree>
    <p:extLst>
      <p:ext uri="{BB962C8B-B14F-4D97-AF65-F5344CB8AC3E}">
        <p14:creationId xmlns:p14="http://schemas.microsoft.com/office/powerpoint/2010/main" val="98555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800" dirty="0"/>
              <a:t>Takk for meg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Knut Vareide</a:t>
            </a:r>
          </a:p>
          <a:p>
            <a:r>
              <a:rPr lang="nb-NO" dirty="0"/>
              <a:t>Telemarksforsking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2892973" y="5226268"/>
            <a:ext cx="478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Regionalanalyse.no</a:t>
            </a:r>
          </a:p>
        </p:txBody>
      </p:sp>
      <p:pic>
        <p:nvPicPr>
          <p:cNvPr id="1026" name="Bilde 1" descr="cid:image001.png@01CF5E29.8C4C1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0" y="193949"/>
            <a:ext cx="2328917" cy="43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2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05546" y="283786"/>
            <a:ext cx="290203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Hvorfor vokser steder?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79664" y="2717607"/>
            <a:ext cx="15121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Sentralisering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483479" y="2454782"/>
            <a:ext cx="187220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Strukturendringer i næringslivet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954792" y="2310499"/>
            <a:ext cx="143265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Konjunkturer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245127" y="2350176"/>
            <a:ext cx="130528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Innvandring</a:t>
            </a:r>
          </a:p>
        </p:txBody>
      </p:sp>
      <p:sp>
        <p:nvSpPr>
          <p:cNvPr id="10" name="Pil ned 9"/>
          <p:cNvSpPr/>
          <p:nvPr/>
        </p:nvSpPr>
        <p:spPr>
          <a:xfrm rot="18787175">
            <a:off x="2284889" y="3011271"/>
            <a:ext cx="288032" cy="483179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 ned 10"/>
          <p:cNvSpPr/>
          <p:nvPr/>
        </p:nvSpPr>
        <p:spPr>
          <a:xfrm rot="21084514">
            <a:off x="2828819" y="2773273"/>
            <a:ext cx="288032" cy="456661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l ned 11"/>
          <p:cNvSpPr/>
          <p:nvPr/>
        </p:nvSpPr>
        <p:spPr>
          <a:xfrm>
            <a:off x="5422933" y="2755275"/>
            <a:ext cx="288032" cy="425866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 ned 12"/>
          <p:cNvSpPr/>
          <p:nvPr/>
        </p:nvSpPr>
        <p:spPr>
          <a:xfrm rot="2289015">
            <a:off x="6039201" y="2987281"/>
            <a:ext cx="288032" cy="452891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/>
          <p:cNvSpPr txBox="1"/>
          <p:nvPr/>
        </p:nvSpPr>
        <p:spPr>
          <a:xfrm>
            <a:off x="4625444" y="126774"/>
            <a:ext cx="3972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Strukturelle drivkrefter påvirker utviklingen, men kan ikke påvirkes lokalt.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2557927" y="4734734"/>
            <a:ext cx="151216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Attraktivitet for bosetting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716142" y="4734733"/>
            <a:ext cx="151216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Attraktivitet for næringsliv</a:t>
            </a:r>
          </a:p>
        </p:txBody>
      </p:sp>
      <p:sp>
        <p:nvSpPr>
          <p:cNvPr id="17" name="Pil ned 16"/>
          <p:cNvSpPr/>
          <p:nvPr/>
        </p:nvSpPr>
        <p:spPr>
          <a:xfrm rot="10800000">
            <a:off x="3152719" y="4300828"/>
            <a:ext cx="288032" cy="396974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ekstSylinder 19"/>
          <p:cNvSpPr txBox="1"/>
          <p:nvPr/>
        </p:nvSpPr>
        <p:spPr>
          <a:xfrm>
            <a:off x="960833" y="586239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0070C0"/>
                </a:solidFill>
              </a:rPr>
              <a:t>Attraktivitet handler om bidraget til veksten fra lokale krefter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3186876" y="547540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70C0"/>
                </a:solidFill>
              </a:rPr>
              <a:t>Indre drivkrefter: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3313841" y="1487883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70C0"/>
                </a:solidFill>
              </a:rPr>
              <a:t>Ytre drivkrefter: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6688290" y="3438570"/>
            <a:ext cx="16974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Stedets næringsstruktur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680925" y="3460566"/>
            <a:ext cx="13575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Stedets demografi</a:t>
            </a:r>
          </a:p>
        </p:txBody>
      </p:sp>
      <p:sp>
        <p:nvSpPr>
          <p:cNvPr id="25" name="Pil ned 24"/>
          <p:cNvSpPr/>
          <p:nvPr/>
        </p:nvSpPr>
        <p:spPr>
          <a:xfrm rot="5400000">
            <a:off x="6275862" y="3491920"/>
            <a:ext cx="288032" cy="383137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il ned 25"/>
          <p:cNvSpPr/>
          <p:nvPr/>
        </p:nvSpPr>
        <p:spPr>
          <a:xfrm rot="16200000">
            <a:off x="2114853" y="3597371"/>
            <a:ext cx="288032" cy="353872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4576695" y="3233312"/>
            <a:ext cx="1568670" cy="987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Arbeids-plasser</a:t>
            </a:r>
          </a:p>
        </p:txBody>
      </p:sp>
      <p:sp>
        <p:nvSpPr>
          <p:cNvPr id="27" name="Ellipse 26"/>
          <p:cNvSpPr/>
          <p:nvPr/>
        </p:nvSpPr>
        <p:spPr>
          <a:xfrm>
            <a:off x="2467918" y="3260982"/>
            <a:ext cx="1679334" cy="987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Befolkning</a:t>
            </a:r>
          </a:p>
        </p:txBody>
      </p:sp>
      <p:sp>
        <p:nvSpPr>
          <p:cNvPr id="28" name="Pil ned 27"/>
          <p:cNvSpPr/>
          <p:nvPr/>
        </p:nvSpPr>
        <p:spPr>
          <a:xfrm rot="16200000">
            <a:off x="4210943" y="3417344"/>
            <a:ext cx="311420" cy="353872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Pil ned 28"/>
          <p:cNvSpPr/>
          <p:nvPr/>
        </p:nvSpPr>
        <p:spPr>
          <a:xfrm rot="5400000">
            <a:off x="4187307" y="3697480"/>
            <a:ext cx="309561" cy="353872"/>
          </a:xfrm>
          <a:prstGeom prst="down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kstSylinder 29"/>
          <p:cNvSpPr txBox="1"/>
          <p:nvPr/>
        </p:nvSpPr>
        <p:spPr>
          <a:xfrm>
            <a:off x="3638103" y="2170607"/>
            <a:ext cx="117515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Pendlings-omland</a:t>
            </a:r>
          </a:p>
        </p:txBody>
      </p:sp>
      <p:sp>
        <p:nvSpPr>
          <p:cNvPr id="31" name="Pil ned 30"/>
          <p:cNvSpPr/>
          <p:nvPr/>
        </p:nvSpPr>
        <p:spPr>
          <a:xfrm rot="1764793">
            <a:off x="3630070" y="2868867"/>
            <a:ext cx="288032" cy="452891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il ned 17"/>
          <p:cNvSpPr/>
          <p:nvPr/>
        </p:nvSpPr>
        <p:spPr>
          <a:xfrm rot="10800000">
            <a:off x="5265898" y="4267100"/>
            <a:ext cx="288032" cy="414054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3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A1E781C-C610-D092-0CBC-14A709EBE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4" y="100584"/>
            <a:ext cx="5311445" cy="386673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DDE0592-29B3-1745-A943-EFABBFA12677}"/>
              </a:ext>
            </a:extLst>
          </p:cNvPr>
          <p:cNvSpPr txBox="1"/>
          <p:nvPr/>
        </p:nvSpPr>
        <p:spPr>
          <a:xfrm>
            <a:off x="4033684" y="41972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Utvikling i folketallet i Kinn, målt i starten av hvert kvartal.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6CF742A-2EC1-BD8F-CADC-30976F118685}"/>
              </a:ext>
            </a:extLst>
          </p:cNvPr>
          <p:cNvSpPr txBox="1"/>
          <p:nvPr/>
        </p:nvSpPr>
        <p:spPr>
          <a:xfrm>
            <a:off x="169606" y="1762432"/>
            <a:ext cx="33626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Folketallet i Kinn har gått opp og ned de siste 20 årene.</a:t>
            </a:r>
          </a:p>
          <a:p>
            <a:endParaRPr lang="nb-NO" sz="2800" dirty="0"/>
          </a:p>
          <a:p>
            <a:r>
              <a:rPr lang="nb-NO" sz="2800" dirty="0"/>
              <a:t>Litt flere i dag enn i 2000.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E22AEE1-B96E-1AC3-033B-B5B7188ECA32}"/>
              </a:ext>
            </a:extLst>
          </p:cNvPr>
          <p:cNvSpPr txBox="1"/>
          <p:nvPr/>
        </p:nvSpPr>
        <p:spPr>
          <a:xfrm>
            <a:off x="169606" y="420329"/>
            <a:ext cx="308241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</a:rPr>
              <a:t>Folketallet</a:t>
            </a:r>
          </a:p>
        </p:txBody>
      </p:sp>
    </p:spTree>
    <p:extLst>
      <p:ext uri="{BB962C8B-B14F-4D97-AF65-F5344CB8AC3E}">
        <p14:creationId xmlns:p14="http://schemas.microsoft.com/office/powerpoint/2010/main" val="323310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E339CFF-655C-FD79-E206-4C15EDC42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54" y="0"/>
            <a:ext cx="5226183" cy="401893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0F61E12-36D0-A390-5CA5-ED34914ECB2B}"/>
              </a:ext>
            </a:extLst>
          </p:cNvPr>
          <p:cNvSpPr txBox="1"/>
          <p:nvPr/>
        </p:nvSpPr>
        <p:spPr>
          <a:xfrm>
            <a:off x="4291781" y="429308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Befolkningsveksten dekomponert i 12-måneders perioder, målt hvert kvartal.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232B01C-C59E-6A94-88F4-2CE5543D2E7A}"/>
              </a:ext>
            </a:extLst>
          </p:cNvPr>
          <p:cNvSpPr txBox="1"/>
          <p:nvPr/>
        </p:nvSpPr>
        <p:spPr>
          <a:xfrm>
            <a:off x="169606" y="1762432"/>
            <a:ext cx="33626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Innvandringen har skapt vekst i perioder.</a:t>
            </a:r>
          </a:p>
          <a:p>
            <a:endParaRPr lang="nb-NO" sz="2800" dirty="0"/>
          </a:p>
          <a:p>
            <a:r>
              <a:rPr lang="nb-NO" sz="2800" dirty="0"/>
              <a:t>Fødselsoverskuddet har blitt til fødselsunderskudd.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B952796-2FBA-2D98-EB0E-B5F1C391229E}"/>
              </a:ext>
            </a:extLst>
          </p:cNvPr>
          <p:cNvSpPr txBox="1"/>
          <p:nvPr/>
        </p:nvSpPr>
        <p:spPr>
          <a:xfrm>
            <a:off x="169606" y="420329"/>
            <a:ext cx="308241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</a:rPr>
              <a:t>Folketallet</a:t>
            </a:r>
          </a:p>
        </p:txBody>
      </p:sp>
    </p:spTree>
    <p:extLst>
      <p:ext uri="{BB962C8B-B14F-4D97-AF65-F5344CB8AC3E}">
        <p14:creationId xmlns:p14="http://schemas.microsoft.com/office/powerpoint/2010/main" val="342823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7508965-11AB-532E-AA89-38A845B41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54" y="0"/>
            <a:ext cx="5527599" cy="414846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60E9173-83DB-FDBC-DA40-DFFF44640852}"/>
              </a:ext>
            </a:extLst>
          </p:cNvPr>
          <p:cNvSpPr txBox="1"/>
          <p:nvPr/>
        </p:nvSpPr>
        <p:spPr>
          <a:xfrm>
            <a:off x="4240161" y="43594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Nettoflyttingen til Kinn, dekomponert i ulike drivkrefter.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372917D-2716-43BA-F23D-CB2F35C097D4}"/>
              </a:ext>
            </a:extLst>
          </p:cNvPr>
          <p:cNvSpPr txBox="1"/>
          <p:nvPr/>
        </p:nvSpPr>
        <p:spPr>
          <a:xfrm>
            <a:off x="110612" y="1319981"/>
            <a:ext cx="33626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Kinn har hatt normale flyttetall. Kommunen har ikke vært verken attraktiv eller uattraktiv som bosted de siste ti årene.</a:t>
            </a:r>
          </a:p>
          <a:p>
            <a:endParaRPr lang="nb-NO" sz="2400" dirty="0"/>
          </a:p>
          <a:p>
            <a:r>
              <a:rPr lang="nb-NO" sz="2400" dirty="0"/>
              <a:t>Lav arbeidsplassvekst har redusert nettoflyttingen.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E011F41-D935-41FB-A568-95E46F643BDA}"/>
              </a:ext>
            </a:extLst>
          </p:cNvPr>
          <p:cNvSpPr txBox="1"/>
          <p:nvPr/>
        </p:nvSpPr>
        <p:spPr>
          <a:xfrm>
            <a:off x="169606" y="420329"/>
            <a:ext cx="344374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Bostedsattraktiviteten</a:t>
            </a:r>
          </a:p>
        </p:txBody>
      </p:sp>
    </p:spTree>
    <p:extLst>
      <p:ext uri="{BB962C8B-B14F-4D97-AF65-F5344CB8AC3E}">
        <p14:creationId xmlns:p14="http://schemas.microsoft.com/office/powerpoint/2010/main" val="423738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4B3A4D4-45F9-0307-3C69-A2D1C891F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20" y="22860"/>
            <a:ext cx="5254979" cy="391495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F0EEFB8-3DBD-EF90-3893-5C2B0332F7D1}"/>
              </a:ext>
            </a:extLst>
          </p:cNvPr>
          <p:cNvSpPr txBox="1"/>
          <p:nvPr/>
        </p:nvSpPr>
        <p:spPr>
          <a:xfrm>
            <a:off x="4105582" y="4051341"/>
            <a:ext cx="4597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Utvikling av antall arbeidsplasser i Kinn indeksert slik at nivået i 2000=100, relativt til indeksen for Norge.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B9EE33E-090B-A723-EE80-AA5850EF0313}"/>
              </a:ext>
            </a:extLst>
          </p:cNvPr>
          <p:cNvSpPr txBox="1"/>
          <p:nvPr/>
        </p:nvSpPr>
        <p:spPr>
          <a:xfrm>
            <a:off x="169606" y="420329"/>
            <a:ext cx="344374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Arbeidsplassveksten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70A6245-36CC-4C62-3B89-862AE9A7D685}"/>
              </a:ext>
            </a:extLst>
          </p:cNvPr>
          <p:cNvSpPr txBox="1"/>
          <p:nvPr/>
        </p:nvSpPr>
        <p:spPr>
          <a:xfrm>
            <a:off x="110612" y="1319981"/>
            <a:ext cx="33626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Utviklingen i antall arbeidsplasser har vært vesentlig lavere enn landsgjennomsnittet.</a:t>
            </a:r>
          </a:p>
          <a:p>
            <a:endParaRPr lang="nb-NO" sz="2400" dirty="0"/>
          </a:p>
          <a:p>
            <a:r>
              <a:rPr lang="nb-NO" sz="2400" dirty="0"/>
              <a:t>Både i næringslivet og i offentlig sektor.</a:t>
            </a:r>
          </a:p>
        </p:txBody>
      </p:sp>
    </p:spTree>
    <p:extLst>
      <p:ext uri="{BB962C8B-B14F-4D97-AF65-F5344CB8AC3E}">
        <p14:creationId xmlns:p14="http://schemas.microsoft.com/office/powerpoint/2010/main" val="165825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F339CBC-E1FF-7021-5E8C-5F495B246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02" y="18287"/>
            <a:ext cx="5362798" cy="400064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EEE12FE-6AEA-5BFA-94EB-C0A723299FF2}"/>
              </a:ext>
            </a:extLst>
          </p:cNvPr>
          <p:cNvSpPr txBox="1"/>
          <p:nvPr/>
        </p:nvSpPr>
        <p:spPr>
          <a:xfrm>
            <a:off x="3982065" y="4178780"/>
            <a:ext cx="5080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Antall innbyggere i Kinn i ulike scenarier samt SSBs framskriving.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97EC4E2-1063-5D79-62FA-A6E805AC1AC1}"/>
              </a:ext>
            </a:extLst>
          </p:cNvPr>
          <p:cNvSpPr txBox="1"/>
          <p:nvPr/>
        </p:nvSpPr>
        <p:spPr>
          <a:xfrm>
            <a:off x="169606" y="420329"/>
            <a:ext cx="344374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/>
              <a:t>Framtidig befolkningsutvikling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2F995DD-0D58-4BE3-ACEA-A25EEEC3DC67}"/>
              </a:ext>
            </a:extLst>
          </p:cNvPr>
          <p:cNvSpPr txBox="1"/>
          <p:nvPr/>
        </p:nvSpPr>
        <p:spPr>
          <a:xfrm>
            <a:off x="210163" y="1637071"/>
            <a:ext cx="33626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Hvis ingenting nytt skjer, vil folketallet i Kinn synke til omtrent 15 000 innbyggere i 2050.</a:t>
            </a:r>
          </a:p>
          <a:p>
            <a:endParaRPr lang="nb-NO" sz="2400" dirty="0"/>
          </a:p>
          <a:p>
            <a:r>
              <a:rPr lang="nb-NO" sz="2400" dirty="0"/>
              <a:t>Det kan bli vekst, men da må Kinn både skape høyere nærings- og bostedsattraktivitet.</a:t>
            </a:r>
          </a:p>
        </p:txBody>
      </p:sp>
    </p:spTree>
    <p:extLst>
      <p:ext uri="{BB962C8B-B14F-4D97-AF65-F5344CB8AC3E}">
        <p14:creationId xmlns:p14="http://schemas.microsoft.com/office/powerpoint/2010/main" val="133867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E42C991-4D8C-9FD7-65DE-4F7B31847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06" y="130302"/>
            <a:ext cx="4402393" cy="317632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577BC29-43DB-BE02-D4A9-B931D308C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06" y="3551370"/>
            <a:ext cx="4402394" cy="317632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0066B84-C7C3-242A-978C-42104376277E}"/>
              </a:ext>
            </a:extLst>
          </p:cNvPr>
          <p:cNvSpPr txBox="1"/>
          <p:nvPr/>
        </p:nvSpPr>
        <p:spPr>
          <a:xfrm>
            <a:off x="169606" y="420329"/>
            <a:ext cx="344374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/>
              <a:t>Framtidig befolkningsutvikling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D46AB13-B050-E417-0843-D79052E2647A}"/>
              </a:ext>
            </a:extLst>
          </p:cNvPr>
          <p:cNvSpPr txBox="1"/>
          <p:nvPr/>
        </p:nvSpPr>
        <p:spPr>
          <a:xfrm>
            <a:off x="210163" y="1637071"/>
            <a:ext cx="3362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Fødselsunderskuddet vil øke. Normalt er det også netto utflytting.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90F9B04-B647-A71C-4B58-86609E97B6E2}"/>
              </a:ext>
            </a:extLst>
          </p:cNvPr>
          <p:cNvSpPr txBox="1"/>
          <p:nvPr/>
        </p:nvSpPr>
        <p:spPr>
          <a:xfrm>
            <a:off x="250721" y="4163961"/>
            <a:ext cx="3613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Med høy attraktivitet for næringsliv og bosetting kan det bli innflytting. Da blir også fødselsunderskuddet lavere.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99F8045-C07A-9626-D551-0F6CEE9CA0C3}"/>
              </a:ext>
            </a:extLst>
          </p:cNvPr>
          <p:cNvSpPr txBox="1"/>
          <p:nvPr/>
        </p:nvSpPr>
        <p:spPr>
          <a:xfrm>
            <a:off x="7204587" y="574216"/>
            <a:ext cx="193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Nøytral attraktivitet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1477DC0-09F1-76D5-891E-39BE0C651B7D}"/>
              </a:ext>
            </a:extLst>
          </p:cNvPr>
          <p:cNvSpPr txBox="1"/>
          <p:nvPr/>
        </p:nvSpPr>
        <p:spPr>
          <a:xfrm>
            <a:off x="7204588" y="3949138"/>
            <a:ext cx="193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Høy</a:t>
            </a:r>
          </a:p>
          <a:p>
            <a:r>
              <a:rPr lang="nb-NO" dirty="0"/>
              <a:t>attraktivitet</a:t>
            </a:r>
          </a:p>
        </p:txBody>
      </p:sp>
    </p:spTree>
    <p:extLst>
      <p:ext uri="{BB962C8B-B14F-4D97-AF65-F5344CB8AC3E}">
        <p14:creationId xmlns:p14="http://schemas.microsoft.com/office/powerpoint/2010/main" val="381308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4DAEBC0-0C53-8464-4B78-122A89820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7291" cy="413692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3F85CB3-3888-50E0-8F3B-C192E7945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92" y="0"/>
            <a:ext cx="4147291" cy="413692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11103E2-849E-F34C-8187-6D56957EC9FC}"/>
              </a:ext>
            </a:extLst>
          </p:cNvPr>
          <p:cNvSpPr txBox="1"/>
          <p:nvPr/>
        </p:nvSpPr>
        <p:spPr>
          <a:xfrm>
            <a:off x="3097160" y="774290"/>
            <a:ext cx="87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2001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CF68B03-F4CC-3806-ECFD-33BF8C92A460}"/>
              </a:ext>
            </a:extLst>
          </p:cNvPr>
          <p:cNvSpPr txBox="1"/>
          <p:nvPr/>
        </p:nvSpPr>
        <p:spPr>
          <a:xfrm>
            <a:off x="5528187" y="774290"/>
            <a:ext cx="87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2021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C661968-75B0-6D18-9E31-FBFB683CF143}"/>
              </a:ext>
            </a:extLst>
          </p:cNvPr>
          <p:cNvSpPr txBox="1"/>
          <p:nvPr/>
        </p:nvSpPr>
        <p:spPr>
          <a:xfrm>
            <a:off x="2791546" y="4276720"/>
            <a:ext cx="4147291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Alderspyramiden til Kinn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72338D9-4640-CDDD-8A43-C3C4C44D54A5}"/>
              </a:ext>
            </a:extLst>
          </p:cNvPr>
          <p:cNvSpPr txBox="1"/>
          <p:nvPr/>
        </p:nvSpPr>
        <p:spPr>
          <a:xfrm>
            <a:off x="812658" y="4939737"/>
            <a:ext cx="7518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Demografien til Kinn var gunstig i 2000. 277 barn født. Liten andel innbyggere over 50 år.</a:t>
            </a:r>
          </a:p>
          <a:p>
            <a:r>
              <a:rPr lang="nb-NO" sz="2400" dirty="0"/>
              <a:t>Ikke nå. 140 født i 2020. Stor andel 60-åringer.</a:t>
            </a:r>
          </a:p>
        </p:txBody>
      </p:sp>
    </p:spTree>
    <p:extLst>
      <p:ext uri="{BB962C8B-B14F-4D97-AF65-F5344CB8AC3E}">
        <p14:creationId xmlns:p14="http://schemas.microsoft.com/office/powerpoint/2010/main" val="2203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Telemarksforsking">
      <a:dk1>
        <a:sysClr val="windowText" lastClr="000000"/>
      </a:dk1>
      <a:lt1>
        <a:sysClr val="window" lastClr="FFFFFF"/>
      </a:lt1>
      <a:dk2>
        <a:srgbClr val="C0C1BF"/>
      </a:dk2>
      <a:lt2>
        <a:srgbClr val="EFEEED"/>
      </a:lt2>
      <a:accent1>
        <a:srgbClr val="9CBA72"/>
      </a:accent1>
      <a:accent2>
        <a:srgbClr val="9CBA72"/>
      </a:accent2>
      <a:accent3>
        <a:srgbClr val="3C3C3B"/>
      </a:accent3>
      <a:accent4>
        <a:srgbClr val="636463"/>
      </a:accent4>
      <a:accent5>
        <a:srgbClr val="8D8E8D"/>
      </a:accent5>
      <a:accent6>
        <a:srgbClr val="C0C1BF"/>
      </a:accent6>
      <a:hlink>
        <a:srgbClr val="951D26"/>
      </a:hlink>
      <a:folHlink>
        <a:srgbClr val="951D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CBA7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6375</TotalTime>
  <Words>692</Words>
  <Application>Microsoft Office PowerPoint</Application>
  <PresentationFormat>Skjermfremvisning (4:3)</PresentationFormat>
  <Paragraphs>119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Open sans</vt:lpstr>
      <vt:lpstr>Office-tema</vt:lpstr>
      <vt:lpstr>1_Office-tema</vt:lpstr>
      <vt:lpstr>Perspektiv og føresetnader for Kinn og kommunar som skaper utvikling av sine lokalsamfunn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Knut S. Vareide</dc:creator>
  <cp:lastModifiedBy>Knut S. Vareide</cp:lastModifiedBy>
  <cp:revision>273</cp:revision>
  <dcterms:created xsi:type="dcterms:W3CDTF">2021-03-22T08:21:14Z</dcterms:created>
  <dcterms:modified xsi:type="dcterms:W3CDTF">2022-10-25T13:57:43Z</dcterms:modified>
</cp:coreProperties>
</file>